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369" r:id="rId3"/>
    <p:sldId id="367" r:id="rId4"/>
    <p:sldId id="374" r:id="rId5"/>
    <p:sldId id="372" r:id="rId6"/>
    <p:sldId id="375" r:id="rId7"/>
    <p:sldId id="371" r:id="rId8"/>
    <p:sldId id="373" r:id="rId9"/>
    <p:sldId id="370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E87760-5DC4-4B94-B8C6-9211DB44B067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C346E1-503B-4BEF-9890-EF8D164AEB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5720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AEF48-A4B8-415C-BBF9-3F12997986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6B139A-24BA-42C6-9E4C-3CD8D04008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BDF128-5D65-498A-9270-6CF372FC2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4DD06-B6AC-4E08-A1C1-56112FD60659}" type="datetime1">
              <a:rPr lang="en-US" smtClean="0"/>
              <a:t>3/18/2019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4A7F7D-63BF-4DEE-AC00-96306EC06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8A3111-3A91-4AFF-845D-7617CF75C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7CBD4-D33F-431B-9AD8-0B63CF439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7497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7483B-46DF-44E7-9923-4320D1086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A73A4F-C3D3-49B5-8FB1-59AC27A489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059AD4-FDF1-4F85-89C6-ABC16FD2A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0CDD9-0A2E-422C-806E-E9776B96C883}" type="datetime1">
              <a:rPr lang="en-US" smtClean="0"/>
              <a:t>3/18/2019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88167-705C-4312-A46A-D867D8164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39B3F5-FBC5-4A96-B28C-09E7FABD4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7CBD4-D33F-431B-9AD8-0B63CF439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3451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9CCD629-F2C2-444E-B1D6-0D5305559E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FCF27D-7A69-4A9F-AE4F-8E245FD043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6573C2-FE21-4FBF-BD25-E495A51AC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F02D1-2243-486C-BFF8-93C51F3DBF24}" type="datetime1">
              <a:rPr lang="en-US" smtClean="0"/>
              <a:t>3/18/2019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42EC93-68F1-4318-88A0-8A4F1FC73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541567-154B-46C5-AC80-88A16F615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7CBD4-D33F-431B-9AD8-0B63CF439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8210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ge 2+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7192" y="298569"/>
            <a:ext cx="1564846" cy="293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直線コネクタ 8"/>
          <p:cNvCxnSpPr/>
          <p:nvPr userDrawn="1"/>
        </p:nvCxnSpPr>
        <p:spPr>
          <a:xfrm>
            <a:off x="609963" y="877504"/>
            <a:ext cx="10964812" cy="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9602" y="1245041"/>
            <a:ext cx="10964890" cy="5297294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808080"/>
              </a:buClr>
              <a:buSzPct val="80000"/>
              <a:buFontTx/>
              <a:buNone/>
              <a:defRPr sz="2744">
                <a:solidFill>
                  <a:srgbClr val="595959"/>
                </a:solidFill>
                <a:latin typeface="Arial"/>
              </a:defRPr>
            </a:lvl1pPr>
            <a:lvl2pPr marL="522808" indent="0">
              <a:buClr>
                <a:srgbClr val="808080"/>
              </a:buClr>
              <a:buSzPct val="80000"/>
              <a:buFontTx/>
              <a:buNone/>
              <a:defRPr sz="2287">
                <a:solidFill>
                  <a:srgbClr val="595959"/>
                </a:solidFill>
                <a:latin typeface="Arial"/>
              </a:defRPr>
            </a:lvl2pPr>
            <a:lvl3pPr marL="1045616" indent="0">
              <a:buClr>
                <a:srgbClr val="808080"/>
              </a:buClr>
              <a:buSzPct val="120000"/>
              <a:buFontTx/>
              <a:buNone/>
              <a:defRPr sz="2058" baseline="0">
                <a:solidFill>
                  <a:srgbClr val="595959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404040"/>
                </a:solidFill>
              </a:defRPr>
            </a:lvl4pPr>
            <a:lvl5pPr>
              <a:defRPr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514263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E16F53-90B7-41DC-A795-5024386F0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E89AA7-400D-492F-BEC4-68365B031D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6C05C-98A7-4710-A4C2-9CE5F3095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742CC-ED63-41E2-8EE2-BE6BDCAAE86C}" type="datetime1">
              <a:rPr lang="en-US" smtClean="0"/>
              <a:t>3/18/2019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67B5F4-7824-40B2-AADD-AB4EBC587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0C026D-4594-476E-8ADE-FBA102C04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7CBD4-D33F-431B-9AD8-0B63CF439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675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45A3E-E11B-4364-97B5-B7B926F28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177D89-8FE2-4FE1-BCC1-D22623CB0C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B9B100-1036-42EC-AA4A-2D957A403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BE82C-E795-4BDB-9CA5-5398B583E522}" type="datetime1">
              <a:rPr lang="en-US" smtClean="0"/>
              <a:t>3/18/2019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4F57AA-13D1-4FE0-8E55-FFC14CA63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91311C-2871-4A80-9BE6-4C4CE9B2D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7CBD4-D33F-431B-9AD8-0B63CF439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2440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7AC3A-F442-4275-A4D8-447BDE890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870473-A5D5-4BBB-9B48-3739189A2F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B562D9-157C-47CC-858E-0CB2AFB077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305B42-0E3A-4EEB-AB09-6950CB6D3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4557D-CC82-497C-A2F2-70486C338A6C}" type="datetime1">
              <a:rPr lang="en-US" smtClean="0"/>
              <a:t>3/18/2019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F08F89-856D-4EDE-A65F-E9E7CEFC4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9D8370-C48F-428A-A88C-0E7722E3E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7CBD4-D33F-431B-9AD8-0B63CF439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295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D77AD-AFF3-4D88-A43E-A11701582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DA5EE2-466F-4153-B73B-D596B88C9F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2FBC04-71BB-43EC-9CC3-96DA540FE6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904A58-3EA3-4A7D-8CB9-426AD49550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BA8677-9010-4928-A1F5-8F66D5F8AE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E42EF96-973D-4A50-86AD-42D1198B4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18F5A-C308-418E-9714-877D9EE6FDBD}" type="datetime1">
              <a:rPr lang="en-US" smtClean="0"/>
              <a:t>3/18/2019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5188785-F977-45CD-A25B-4D9874B24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850458-A1D8-4ADE-ABBF-1C5A0C89A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7CBD4-D33F-431B-9AD8-0B63CF439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131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1C5AB-8149-432C-A67F-C82096FA8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A1243D-B91A-4CF8-8E88-07342AAD1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B346E-657E-4E0E-B83C-8D1862351F4F}" type="datetime1">
              <a:rPr lang="en-US" smtClean="0"/>
              <a:t>3/18/2019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6BC37D-8E48-4099-8A3E-1E66AE5F6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DCBDB4-24E1-44AD-AF5E-C32DB2222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7CBD4-D33F-431B-9AD8-0B63CF439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702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5D9E75-DA6E-4776-8B92-DC78C2B91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B8836-48C6-4528-9704-BAEA1244DD22}" type="datetime1">
              <a:rPr lang="en-US" smtClean="0"/>
              <a:t>3/18/2019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55AA96-CE7C-430B-A4E3-E9711DB50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AC1C33-231D-4741-8CA9-2415F1D24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7CBD4-D33F-431B-9AD8-0B63CF439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413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BC08F-9848-4F16-B4B4-B8183593C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F2BA5F-0F48-42D5-BEFF-186E29BBCA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18C3C6-C9BE-4C90-BA0A-39214B6F7C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986D89-537B-4EB3-B16C-B483FA8A6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7B699-B7CA-4C15-8476-354C370E20D4}" type="datetime1">
              <a:rPr lang="en-US" smtClean="0"/>
              <a:t>3/18/2019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A9D5B5-B505-4ADF-ADDD-50D2AD9A3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B195EB-D7C9-402A-8BC2-13E00AE61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7CBD4-D33F-431B-9AD8-0B63CF439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290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D310C-0D50-45C8-94C6-D783D8ADC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E2D7E05-4BD1-4F07-A786-5F81487587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4332D9-7135-4E2E-BEB1-82F7B3B24F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FF74FA-D876-45F6-B9E6-4B1B91EFC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F2BF0-13B5-4FBB-8402-65590D73F6CA}" type="datetime1">
              <a:rPr lang="en-US" smtClean="0"/>
              <a:t>3/18/2019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A7B7A2-C9FB-4BEA-8B50-0B773D664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780870-C983-468F-B077-FD8BDE53A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7CBD4-D33F-431B-9AD8-0B63CF439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89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48A1DD3-5465-44DC-806C-31ACF52C3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6D00A1-BD65-47DB-9AA7-0D1DF27AD6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B2DE8A-9D78-42CF-AE44-C6ECBDE248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C261D-5512-43D8-AC69-7F3ADE37C734}" type="datetime1">
              <a:rPr lang="en-US" smtClean="0"/>
              <a:t>3/18/2019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F365AE-7419-41C7-B07A-29AB6C3CC8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F21575-B0DC-4570-A38C-C60A715DA3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C7CBD4-D33F-431B-9AD8-0B63CF439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001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2CAD9-E2B2-4942-8CBB-35879D7DE7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9407" y="1942693"/>
            <a:ext cx="9144000" cy="2387600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chemeClr val="bg1">
                    <a:lumMod val="50000"/>
                  </a:schemeClr>
                </a:solidFill>
              </a:rPr>
              <a:t>Multi-Bay Battery Charger </a:t>
            </a:r>
          </a:p>
        </p:txBody>
      </p:sp>
      <p:pic>
        <p:nvPicPr>
          <p:cNvPr id="5" name="Picture 4" descr="A drawing of a face&#10;&#10;Description automatically generated">
            <a:extLst>
              <a:ext uri="{FF2B5EF4-FFF2-40B4-BE49-F238E27FC236}">
                <a16:creationId xmlns:a16="http://schemas.microsoft.com/office/drawing/2014/main" id="{3183452D-6BBD-4318-953C-787AE4FA60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469" y="1502980"/>
            <a:ext cx="4253484" cy="1024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2582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3C5A60-1FA3-4989-9B36-A72E8179C8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53" y="1334813"/>
            <a:ext cx="6663558" cy="43775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31A4AC5-33C9-4A86-9CC7-A7F484B35388}"/>
              </a:ext>
            </a:extLst>
          </p:cNvPr>
          <p:cNvSpPr txBox="1"/>
          <p:nvPr/>
        </p:nvSpPr>
        <p:spPr>
          <a:xfrm>
            <a:off x="2669628" y="5054006"/>
            <a:ext cx="3594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CMP/P12BTTCHRGR</a:t>
            </a:r>
          </a:p>
        </p:txBody>
      </p:sp>
      <p:sp>
        <p:nvSpPr>
          <p:cNvPr id="7" name="Explosion: 8 Points 6">
            <a:extLst>
              <a:ext uri="{FF2B5EF4-FFF2-40B4-BE49-F238E27FC236}">
                <a16:creationId xmlns:a16="http://schemas.microsoft.com/office/drawing/2014/main" id="{08D15B15-F9DB-4D28-AB1D-D66ABBF51553}"/>
              </a:ext>
            </a:extLst>
          </p:cNvPr>
          <p:cNvSpPr/>
          <p:nvPr/>
        </p:nvSpPr>
        <p:spPr>
          <a:xfrm>
            <a:off x="7194329" y="1040524"/>
            <a:ext cx="3804744" cy="3505227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1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0F19CD-F901-4C0B-A864-036B9C1CE39D}"/>
              </a:ext>
            </a:extLst>
          </p:cNvPr>
          <p:cNvSpPr txBox="1"/>
          <p:nvPr/>
        </p:nvSpPr>
        <p:spPr>
          <a:xfrm>
            <a:off x="8035156" y="2217681"/>
            <a:ext cx="24751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NEW MOBILE ACCESSORY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C8A6F1-318C-414B-8D52-A7F1D2D3E033}"/>
              </a:ext>
            </a:extLst>
          </p:cNvPr>
          <p:cNvSpPr txBox="1"/>
          <p:nvPr/>
        </p:nvSpPr>
        <p:spPr>
          <a:xfrm>
            <a:off x="6096000" y="4956007"/>
            <a:ext cx="57343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>
                    <a:lumMod val="50000"/>
                  </a:schemeClr>
                </a:solidFill>
              </a:rPr>
              <a:t>Designed and built for flexibility.</a:t>
            </a:r>
          </a:p>
          <a:p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Robust, fast, compact.</a:t>
            </a:r>
            <a:r>
              <a:rPr lang="en-US" sz="2800" dirty="0"/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C5CAA1-A799-4771-9F9F-7EB38B1D02E5}"/>
              </a:ext>
            </a:extLst>
          </p:cNvPr>
          <p:cNvSpPr txBox="1"/>
          <p:nvPr/>
        </p:nvSpPr>
        <p:spPr>
          <a:xfrm>
            <a:off x="9272750" y="6381926"/>
            <a:ext cx="4639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AVALIABLE NOW  Q1 2019</a:t>
            </a:r>
          </a:p>
        </p:txBody>
      </p:sp>
    </p:spTree>
    <p:extLst>
      <p:ext uri="{BB962C8B-B14F-4D97-AF65-F5344CB8AC3E}">
        <p14:creationId xmlns:p14="http://schemas.microsoft.com/office/powerpoint/2010/main" val="26288271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CEA2166-CC3E-4BD0-BFAD-A864D0CEB507}"/>
              </a:ext>
            </a:extLst>
          </p:cNvPr>
          <p:cNvSpPr txBox="1"/>
          <p:nvPr/>
        </p:nvSpPr>
        <p:spPr>
          <a:xfrm>
            <a:off x="777240" y="1088641"/>
            <a:ext cx="3602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>
                    <a:lumMod val="50000"/>
                  </a:schemeClr>
                </a:solidFill>
              </a:rPr>
              <a:t>KEY FEATURES</a:t>
            </a:r>
            <a:r>
              <a:rPr lang="en-US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9BC148-12D2-465C-8C8A-C3D0EBA940B8}"/>
              </a:ext>
            </a:extLst>
          </p:cNvPr>
          <p:cNvSpPr txBox="1"/>
          <p:nvPr/>
        </p:nvSpPr>
        <p:spPr>
          <a:xfrm>
            <a:off x="868680" y="1911160"/>
            <a:ext cx="341985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Ability to restore life to four batteries  simultaneously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High quality tactile engagement  when loading batteries.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Compact size and overall footprint, to fit in small spaces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Easy, plug and play operation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USER FRIENDLY</a:t>
            </a:r>
          </a:p>
        </p:txBody>
      </p:sp>
      <p:pic>
        <p:nvPicPr>
          <p:cNvPr id="3" name="Picture 2" descr="A close up of a camera&#10;&#10;Description automatically generated">
            <a:extLst>
              <a:ext uri="{FF2B5EF4-FFF2-40B4-BE49-F238E27FC236}">
                <a16:creationId xmlns:a16="http://schemas.microsoft.com/office/drawing/2014/main" id="{D24CE7D7-68C6-40D8-BB1E-85C18C1470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536" y="1088641"/>
            <a:ext cx="7418329" cy="5229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462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4961D4A-1A0F-4940-874E-2FA459ABE2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2" y="1245041"/>
            <a:ext cx="2870716" cy="854347"/>
          </a:xfrm>
        </p:spPr>
        <p:txBody>
          <a:bodyPr/>
          <a:lstStyle/>
          <a:p>
            <a:r>
              <a:rPr lang="en-US" dirty="0"/>
              <a:t>APPLICATIONS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37B178-19B7-4D34-8F85-57A0DEE82B5B}"/>
              </a:ext>
            </a:extLst>
          </p:cNvPr>
          <p:cNvSpPr txBox="1"/>
          <p:nvPr/>
        </p:nvSpPr>
        <p:spPr>
          <a:xfrm>
            <a:off x="609602" y="1849338"/>
            <a:ext cx="37229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Point of Sale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Healthcare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Warehousing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Logistics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Retail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028" name="Picture 4" descr="Image result for healthcare">
            <a:extLst>
              <a:ext uri="{FF2B5EF4-FFF2-40B4-BE49-F238E27FC236}">
                <a16:creationId xmlns:a16="http://schemas.microsoft.com/office/drawing/2014/main" id="{18537309-3182-45E5-A4EB-F0275737F3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059" y="3760237"/>
            <a:ext cx="2628900" cy="1584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EFE4D7-6655-4209-9C52-CDF752F800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9959" y="3760237"/>
            <a:ext cx="2282015" cy="1584182"/>
          </a:xfrm>
          <a:prstGeom prst="rect">
            <a:avLst/>
          </a:prstGeom>
        </p:spPr>
      </p:pic>
      <p:pic>
        <p:nvPicPr>
          <p:cNvPr id="1034" name="Picture 10" descr="Image result for logistics">
            <a:extLst>
              <a:ext uri="{FF2B5EF4-FFF2-40B4-BE49-F238E27FC236}">
                <a16:creationId xmlns:a16="http://schemas.microsoft.com/office/drawing/2014/main" id="{4B7D42B6-8AD1-46E2-896C-382D5000E9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974" y="3760237"/>
            <a:ext cx="2295331" cy="1584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 result for retail\">
            <a:extLst>
              <a:ext uri="{FF2B5EF4-FFF2-40B4-BE49-F238E27FC236}">
                <a16:creationId xmlns:a16="http://schemas.microsoft.com/office/drawing/2014/main" id="{5B70EE94-FD77-48E8-95B0-DEDD8D8A7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3989" y="3760236"/>
            <a:ext cx="2404066" cy="1584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657472-D354-416C-A22A-7EBFE2BD06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852" y="3760235"/>
            <a:ext cx="2374400" cy="1584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0536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2E2501E-FAF2-4A8B-AF3E-1B4224C838B7}"/>
              </a:ext>
            </a:extLst>
          </p:cNvPr>
          <p:cNvSpPr txBox="1"/>
          <p:nvPr/>
        </p:nvSpPr>
        <p:spPr>
          <a:xfrm>
            <a:off x="777240" y="1088641"/>
            <a:ext cx="4398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>
                    <a:lumMod val="50000"/>
                  </a:schemeClr>
                </a:solidFill>
              </a:rPr>
              <a:t>CHARGING CAPABILITY 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FA1E44-C3F7-4EF4-AA3A-B0C3C620D79E}"/>
              </a:ext>
            </a:extLst>
          </p:cNvPr>
          <p:cNvSpPr txBox="1"/>
          <p:nvPr/>
        </p:nvSpPr>
        <p:spPr>
          <a:xfrm>
            <a:off x="7306056" y="1572768"/>
            <a:ext cx="439826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Up to 7 hours of charging time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Standard CC/CV algorithm at 1000 </a:t>
            </a:r>
            <a:r>
              <a:rPr lang="en-US" dirty="0" err="1"/>
              <a:t>mAh</a:t>
            </a:r>
            <a:r>
              <a:rPr lang="en-US" dirty="0"/>
              <a:t> CC charge rate per battery.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Ability to charge </a:t>
            </a:r>
            <a:r>
              <a:rPr lang="en-US" dirty="0">
                <a:solidFill>
                  <a:srgbClr val="FF0000"/>
                </a:solidFill>
              </a:rPr>
              <a:t>ALL</a:t>
            </a:r>
            <a:r>
              <a:rPr lang="en-US" dirty="0"/>
              <a:t> Citizen mobile batteries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CMP-BA20 (P/N: LK-PB20)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CMP-BA30 (P/N: LK-PB30)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CMP-BA40 (P/N: LK-PB41)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12495F-BED2-4FBA-BDE2-8BC6C97B92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78" y="2308930"/>
            <a:ext cx="7178915" cy="3201109"/>
          </a:xfrm>
          <a:prstGeom prst="rect">
            <a:avLst/>
          </a:prstGeom>
        </p:spPr>
      </p:pic>
      <p:sp>
        <p:nvSpPr>
          <p:cNvPr id="7" name="Arrow: Down 6">
            <a:extLst>
              <a:ext uri="{FF2B5EF4-FFF2-40B4-BE49-F238E27FC236}">
                <a16:creationId xmlns:a16="http://schemas.microsoft.com/office/drawing/2014/main" id="{09B73D13-4238-42DF-AC4C-A6F53053E48D}"/>
              </a:ext>
            </a:extLst>
          </p:cNvPr>
          <p:cNvSpPr/>
          <p:nvPr/>
        </p:nvSpPr>
        <p:spPr>
          <a:xfrm>
            <a:off x="6473952" y="4769375"/>
            <a:ext cx="210312" cy="7406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Arrow: Up 7">
            <a:extLst>
              <a:ext uri="{FF2B5EF4-FFF2-40B4-BE49-F238E27FC236}">
                <a16:creationId xmlns:a16="http://schemas.microsoft.com/office/drawing/2014/main" id="{C53C73FB-C104-49B4-AC52-611BA7251E2E}"/>
              </a:ext>
            </a:extLst>
          </p:cNvPr>
          <p:cNvSpPr/>
          <p:nvPr/>
        </p:nvSpPr>
        <p:spPr>
          <a:xfrm>
            <a:off x="5340095" y="2938504"/>
            <a:ext cx="201168" cy="83210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Arrow: Bent 8">
            <a:extLst>
              <a:ext uri="{FF2B5EF4-FFF2-40B4-BE49-F238E27FC236}">
                <a16:creationId xmlns:a16="http://schemas.microsoft.com/office/drawing/2014/main" id="{92E38046-F5F9-4E2B-A04F-FC3DAD61AE74}"/>
              </a:ext>
            </a:extLst>
          </p:cNvPr>
          <p:cNvSpPr/>
          <p:nvPr/>
        </p:nvSpPr>
        <p:spPr>
          <a:xfrm>
            <a:off x="420624" y="2611374"/>
            <a:ext cx="402336" cy="905256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D54A15-A803-4796-A0DD-3A8F95A06E34}"/>
              </a:ext>
            </a:extLst>
          </p:cNvPr>
          <p:cNvSpPr txBox="1"/>
          <p:nvPr/>
        </p:nvSpPr>
        <p:spPr>
          <a:xfrm>
            <a:off x="5984748" y="5586984"/>
            <a:ext cx="1188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2B57CF-C721-4D28-A23F-D3F5EC5FBB62}"/>
              </a:ext>
            </a:extLst>
          </p:cNvPr>
          <p:cNvSpPr txBox="1"/>
          <p:nvPr/>
        </p:nvSpPr>
        <p:spPr>
          <a:xfrm>
            <a:off x="6324600" y="5510039"/>
            <a:ext cx="10774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CMP-BA40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AB29D3-6423-4960-A94F-83BF191E9E8C}"/>
              </a:ext>
            </a:extLst>
          </p:cNvPr>
          <p:cNvSpPr txBox="1"/>
          <p:nvPr/>
        </p:nvSpPr>
        <p:spPr>
          <a:xfrm>
            <a:off x="5190095" y="2630727"/>
            <a:ext cx="11345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CMP-BA30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704A33-290B-4C29-ACBA-1782A1BC1F7A}"/>
              </a:ext>
            </a:extLst>
          </p:cNvPr>
          <p:cNvSpPr txBox="1"/>
          <p:nvPr/>
        </p:nvSpPr>
        <p:spPr>
          <a:xfrm>
            <a:off x="822960" y="2563421"/>
            <a:ext cx="9814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CMP-BA20</a:t>
            </a:r>
          </a:p>
        </p:txBody>
      </p:sp>
    </p:spTree>
    <p:extLst>
      <p:ext uri="{BB962C8B-B14F-4D97-AF65-F5344CB8AC3E}">
        <p14:creationId xmlns:p14="http://schemas.microsoft.com/office/powerpoint/2010/main" val="3750488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812CAD9-EEE7-4F82-8EF6-D7EFB8C347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LED INDICATION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85A3FA-F586-46EF-BD7B-A42FCCC2C434}"/>
              </a:ext>
            </a:extLst>
          </p:cNvPr>
          <p:cNvSpPr txBox="1"/>
          <p:nvPr/>
        </p:nvSpPr>
        <p:spPr>
          <a:xfrm>
            <a:off x="822959" y="1849987"/>
            <a:ext cx="34107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hangingPunct="0">
              <a:buFont typeface="Arial" panose="020B0604020202020204" pitchFamily="34" charset="0"/>
              <a:buChar char="•"/>
            </a:pPr>
            <a:r>
              <a:rPr lang="en-US" dirty="0"/>
              <a:t>Solid red: Charging</a:t>
            </a:r>
          </a:p>
          <a:p>
            <a:pPr marL="285750" lvl="0" indent="-285750" hangingPunct="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lvl="0" indent="-285750" hangingPunct="0">
              <a:buFont typeface="Arial" panose="020B0604020202020204" pitchFamily="34" charset="0"/>
              <a:buChar char="•"/>
            </a:pPr>
            <a:r>
              <a:rPr lang="en-US" dirty="0"/>
              <a:t>Solid green: Charging complete</a:t>
            </a:r>
          </a:p>
          <a:p>
            <a:pPr marL="285750" lvl="0" indent="-285750" hangingPunct="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lvl="0" indent="-285750" hangingPunct="0">
              <a:buFont typeface="Arial" panose="020B0604020202020204" pitchFamily="34" charset="0"/>
              <a:buChar char="•"/>
            </a:pPr>
            <a:r>
              <a:rPr lang="en-US" dirty="0"/>
              <a:t>Flash red: Battery fault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AD04A5-F8CD-4B97-9938-25537BBB4D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6916" y="1077661"/>
            <a:ext cx="5456016" cy="3802566"/>
          </a:xfrm>
          <a:prstGeom prst="rect">
            <a:avLst/>
          </a:prstGeom>
        </p:spPr>
      </p:pic>
      <p:pic>
        <p:nvPicPr>
          <p:cNvPr id="8" name="Picture 7" descr="A close up of electronics&#10;&#10;Description automatically generated">
            <a:extLst>
              <a:ext uri="{FF2B5EF4-FFF2-40B4-BE49-F238E27FC236}">
                <a16:creationId xmlns:a16="http://schemas.microsoft.com/office/drawing/2014/main" id="{89DBE9D1-AA1E-4F2F-8731-E1CCF39B39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056" y="3530686"/>
            <a:ext cx="4177991" cy="313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0138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4C1FBBB-E6D0-4059-9A9A-647088A5FAD2}"/>
              </a:ext>
            </a:extLst>
          </p:cNvPr>
          <p:cNvSpPr txBox="1"/>
          <p:nvPr/>
        </p:nvSpPr>
        <p:spPr>
          <a:xfrm>
            <a:off x="649224" y="1161288"/>
            <a:ext cx="5221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>
                    <a:lumMod val="50000"/>
                  </a:schemeClr>
                </a:solidFill>
              </a:rPr>
              <a:t>POWER</a:t>
            </a:r>
            <a:r>
              <a:rPr lang="en-US" dirty="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FAB759-A454-4526-957C-3F70EEC37B75}"/>
              </a:ext>
            </a:extLst>
          </p:cNvPr>
          <p:cNvSpPr txBox="1"/>
          <p:nvPr/>
        </p:nvSpPr>
        <p:spPr>
          <a:xfrm>
            <a:off x="649224" y="2057400"/>
            <a:ext cx="6099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Note: AC/DC Power Cord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E9C813-BA4E-41AF-B655-29E30178F4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9863" y="1260899"/>
            <a:ext cx="7233896" cy="5195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4074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B484651-9004-43FE-A435-B40354785A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2" y="1245041"/>
            <a:ext cx="3365239" cy="1227571"/>
          </a:xfrm>
        </p:spPr>
        <p:txBody>
          <a:bodyPr/>
          <a:lstStyle/>
          <a:p>
            <a:r>
              <a:rPr lang="en-US" dirty="0"/>
              <a:t>SPECIFICATIONS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79EA57-F8B7-4559-A58A-FDB7F0AAA25D}"/>
              </a:ext>
            </a:extLst>
          </p:cNvPr>
          <p:cNvSpPr txBox="1"/>
          <p:nvPr/>
        </p:nvSpPr>
        <p:spPr>
          <a:xfrm>
            <a:off x="609602" y="1997839"/>
            <a:ext cx="462187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Dimensions: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6’ X 13’ X 3.5’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Weight: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1.76lbs  (0.798 kg)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Storage temperature: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32°F to 113°F (0°C to 45°C 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Aluminum Frame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Plastic charging ports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D69F3B-2998-41D7-BAC6-2F3487CB46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841" y="1644880"/>
            <a:ext cx="8107127" cy="3354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3800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3">
            <a:extLst>
              <a:ext uri="{FF2B5EF4-FFF2-40B4-BE49-F238E27FC236}">
                <a16:creationId xmlns:a16="http://schemas.microsoft.com/office/drawing/2014/main" id="{BAAC7C3F-1A02-451A-8EF4-7527EC5135D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81591679"/>
              </p:ext>
            </p:extLst>
          </p:nvPr>
        </p:nvGraphicFramePr>
        <p:xfrm>
          <a:off x="1019503" y="2651201"/>
          <a:ext cx="9390995" cy="1555598"/>
        </p:xfrm>
        <a:graphic>
          <a:graphicData uri="http://schemas.openxmlformats.org/drawingml/2006/table">
            <a:tbl>
              <a:tblPr/>
              <a:tblGrid>
                <a:gridCol w="2238704">
                  <a:extLst>
                    <a:ext uri="{9D8B030D-6E8A-4147-A177-3AD203B41FA5}">
                      <a16:colId xmlns:a16="http://schemas.microsoft.com/office/drawing/2014/main" val="326345168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1154487937"/>
                    </a:ext>
                  </a:extLst>
                </a:gridCol>
                <a:gridCol w="4214649">
                  <a:extLst>
                    <a:ext uri="{9D8B030D-6E8A-4147-A177-3AD203B41FA5}">
                      <a16:colId xmlns:a16="http://schemas.microsoft.com/office/drawing/2014/main" val="2486066176"/>
                    </a:ext>
                  </a:extLst>
                </a:gridCol>
                <a:gridCol w="840827">
                  <a:extLst>
                    <a:ext uri="{9D8B030D-6E8A-4147-A177-3AD203B41FA5}">
                      <a16:colId xmlns:a16="http://schemas.microsoft.com/office/drawing/2014/main" val="1555890352"/>
                    </a:ext>
                  </a:extLst>
                </a:gridCol>
                <a:gridCol w="572815">
                  <a:extLst>
                    <a:ext uri="{9D8B030D-6E8A-4147-A177-3AD203B41FA5}">
                      <a16:colId xmlns:a16="http://schemas.microsoft.com/office/drawing/2014/main" val="1728983401"/>
                    </a:ext>
                  </a:extLst>
                </a:gridCol>
              </a:tblGrid>
              <a:tr h="707383"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MODEL NUMBER</a:t>
                      </a:r>
                      <a:endParaRPr lang="en-US" sz="1800" b="0" i="0" u="none" strike="noStrike" dirty="0">
                        <a:effectLst/>
                        <a:latin typeface="+mn-lt"/>
                      </a:endParaRPr>
                    </a:p>
                  </a:txBody>
                  <a:tcPr marL="24010" marR="24010" marT="240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PRODUCT TYPE</a:t>
                      </a:r>
                    </a:p>
                  </a:txBody>
                  <a:tcPr marL="24010" marR="24010" marT="240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DESCRIPTION</a:t>
                      </a:r>
                      <a:endParaRPr lang="en-US" sz="1800" b="0" i="0" u="none" strike="noStrike" dirty="0">
                        <a:effectLst/>
                        <a:latin typeface="+mn-lt"/>
                      </a:endParaRPr>
                    </a:p>
                  </a:txBody>
                  <a:tcPr marL="24010" marR="24010" marT="240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 MSRP </a:t>
                      </a:r>
                      <a:endParaRPr lang="en-US" sz="1800" b="0" i="0" u="none" strike="noStrike" dirty="0">
                        <a:effectLst/>
                        <a:latin typeface="+mn-lt"/>
                      </a:endParaRPr>
                    </a:p>
                  </a:txBody>
                  <a:tcPr marL="24010" marR="24010" marT="240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Disty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24010" marR="24010" marT="240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9376754"/>
                  </a:ext>
                </a:extLst>
              </a:tr>
              <a:tr h="445631"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CMP</a:t>
                      </a:r>
                      <a:endParaRPr lang="en-US" sz="1800" b="0" i="0" u="none" strike="noStrike" dirty="0">
                        <a:effectLst/>
                        <a:latin typeface="+mn-lt"/>
                      </a:endParaRPr>
                    </a:p>
                  </a:txBody>
                  <a:tcPr marL="24010" marR="24010" marT="240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effectLst/>
                          <a:latin typeface="+mn-lt"/>
                        </a:rPr>
                        <a:t>Accessory</a:t>
                      </a:r>
                    </a:p>
                  </a:txBody>
                  <a:tcPr marL="24010" marR="24010" marT="240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New Mobile Accessory </a:t>
                      </a:r>
                      <a:endParaRPr lang="en-US" sz="1800" b="0" i="0" u="none" strike="noStrike" dirty="0">
                        <a:effectLst/>
                        <a:latin typeface="+mn-lt"/>
                      </a:endParaRPr>
                    </a:p>
                  </a:txBody>
                  <a:tcPr marL="24010" marR="24010" marT="240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1800" b="0" i="0" u="none" strike="noStrike">
                        <a:effectLst/>
                        <a:latin typeface="+mn-lt"/>
                      </a:endParaRPr>
                    </a:p>
                  </a:txBody>
                  <a:tcPr marL="24010" marR="24010" marT="240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effectLst/>
                          <a:latin typeface="+mn-lt"/>
                        </a:rPr>
                        <a:t>40%</a:t>
                      </a:r>
                    </a:p>
                  </a:txBody>
                  <a:tcPr marL="24010" marR="24010" marT="240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5896207"/>
                  </a:ext>
                </a:extLst>
              </a:tr>
              <a:tr h="402584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CMP/P12BTTCHRGR</a:t>
                      </a:r>
                      <a:endParaRPr lang="en-US" sz="1800" b="0" i="0" u="none" strike="noStrike" dirty="0">
                        <a:effectLst/>
                        <a:latin typeface="+mn-lt"/>
                      </a:endParaRPr>
                    </a:p>
                  </a:txBody>
                  <a:tcPr marL="24010" marR="24010" marT="240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effectLst/>
                          <a:latin typeface="+mn-lt"/>
                        </a:rPr>
                        <a:t>Acc</a:t>
                      </a:r>
                    </a:p>
                  </a:txBody>
                  <a:tcPr marL="24010" marR="24010" marT="240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effectLst/>
                          <a:latin typeface="+mn-lt"/>
                        </a:rPr>
                        <a:t>Cradle, Batt CHRGR 4BAY/CMP20-30-40-P12</a:t>
                      </a:r>
                    </a:p>
                  </a:txBody>
                  <a:tcPr marL="24010" marR="24010" marT="240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$275 </a:t>
                      </a:r>
                      <a:endParaRPr lang="en-US" sz="1800" b="0" i="0" u="none" strike="noStrike" dirty="0">
                        <a:effectLst/>
                        <a:latin typeface="+mn-lt"/>
                      </a:endParaRPr>
                    </a:p>
                  </a:txBody>
                  <a:tcPr marL="24010" marR="24010" marT="240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effectLst/>
                          <a:latin typeface="+mn-lt"/>
                        </a:rPr>
                        <a:t>$165</a:t>
                      </a:r>
                    </a:p>
                  </a:txBody>
                  <a:tcPr marL="24010" marR="24010" marT="240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6170845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9A6E415D-723D-41E7-A62E-6249057D781E}"/>
              </a:ext>
            </a:extLst>
          </p:cNvPr>
          <p:cNvSpPr txBox="1"/>
          <p:nvPr/>
        </p:nvSpPr>
        <p:spPr>
          <a:xfrm>
            <a:off x="588580" y="1274905"/>
            <a:ext cx="5507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>
                    <a:lumMod val="50000"/>
                  </a:schemeClr>
                </a:solidFill>
              </a:rPr>
              <a:t>Pricing Addendum  </a:t>
            </a:r>
          </a:p>
        </p:txBody>
      </p:sp>
    </p:spTree>
    <p:extLst>
      <p:ext uri="{BB962C8B-B14F-4D97-AF65-F5344CB8AC3E}">
        <p14:creationId xmlns:p14="http://schemas.microsoft.com/office/powerpoint/2010/main" val="4856092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225</Words>
  <Application>Microsoft Office PowerPoint</Application>
  <PresentationFormat>Widescreen</PresentationFormat>
  <Paragraphs>70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Multi-Bay Battery Charger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Multi-Bay Battery Charger</dc:title>
  <dc:creator>Abagail Werksman</dc:creator>
  <cp:lastModifiedBy>Julio martinez</cp:lastModifiedBy>
  <cp:revision>25</cp:revision>
  <dcterms:created xsi:type="dcterms:W3CDTF">2019-02-28T18:07:29Z</dcterms:created>
  <dcterms:modified xsi:type="dcterms:W3CDTF">2019-03-18T19:07:41Z</dcterms:modified>
</cp:coreProperties>
</file>